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84" r:id="rId13"/>
    <p:sldId id="285" r:id="rId14"/>
    <p:sldId id="286" r:id="rId15"/>
    <p:sldId id="287" r:id="rId16"/>
    <p:sldId id="261" r:id="rId17"/>
    <p:sldId id="279" r:id="rId18"/>
    <p:sldId id="282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8F5"/>
    <a:srgbClr val="F8F32B"/>
    <a:srgbClr val="FFFFFF"/>
    <a:srgbClr val="FBEEC9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4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8/6/2023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8/6/2023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8/6/2023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varoangele2021@fau.edu" TargetMode="External"/><Relationship Id="rId7" Type="http://schemas.openxmlformats.org/officeDocument/2006/relationships/image" Target="../media/image1.png"/><Relationship Id="rId2" Type="http://schemas.openxmlformats.org/officeDocument/2006/relationships/hyperlink" Target="mailto:Brevelo2019@fau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olanrewaju2020@fau.edu" TargetMode="External"/><Relationship Id="rId5" Type="http://schemas.openxmlformats.org/officeDocument/2006/relationships/hyperlink" Target="mailto:epomerantz2021@fau.edu" TargetMode="External"/><Relationship Id="rId4" Type="http://schemas.openxmlformats.org/officeDocument/2006/relationships/hyperlink" Target="mailto:aulloa2017@fa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llthekid2000.github.io/Project-Group-12/" TargetMode="External"/><Relationship Id="rId2" Type="http://schemas.openxmlformats.org/officeDocument/2006/relationships/hyperlink" Target="https://github.com/BillTheKid2000/Project-Group-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695476"/>
            <a:ext cx="8735325" cy="13970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Memoria Web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007834"/>
            <a:ext cx="8735325" cy="4038599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800" cap="none" dirty="0">
                <a:solidFill>
                  <a:schemeClr val="tx1"/>
                </a:solidFill>
                <a:latin typeface="Arial"/>
                <a:cs typeface="Arial"/>
              </a:rPr>
              <a:t>Team: </a:t>
            </a:r>
            <a:r>
              <a:rPr lang="en-US" sz="1800" cap="none" dirty="0">
                <a:solidFill>
                  <a:srgbClr val="9518F5"/>
                </a:solidFill>
                <a:latin typeface="Arial"/>
                <a:cs typeface="Arial"/>
              </a:rPr>
              <a:t>The Cybernauts</a:t>
            </a:r>
          </a:p>
          <a:p>
            <a:pPr algn="ctr">
              <a:lnSpc>
                <a:spcPct val="150000"/>
              </a:lnSpc>
            </a:pPr>
            <a:r>
              <a:rPr lang="en-US" sz="1800" cap="none" dirty="0">
                <a:solidFill>
                  <a:schemeClr val="tx1"/>
                </a:solidFill>
                <a:latin typeface="Arial"/>
                <a:cs typeface="Arial"/>
              </a:rPr>
              <a:t>Team Number: </a:t>
            </a:r>
            <a:r>
              <a:rPr lang="en-US" sz="1800" cap="none" dirty="0">
                <a:solidFill>
                  <a:srgbClr val="9518F5"/>
                </a:solidFill>
                <a:latin typeface="Arial"/>
                <a:cs typeface="Arial"/>
              </a:rPr>
              <a:t>Group 12</a:t>
            </a:r>
          </a:p>
          <a:p>
            <a:pPr algn="ctr">
              <a:lnSpc>
                <a:spcPct val="150000"/>
              </a:lnSpc>
            </a:pPr>
            <a:r>
              <a:rPr lang="en-US" sz="1800" cap="none" dirty="0">
                <a:solidFill>
                  <a:schemeClr val="tx1"/>
                </a:solidFill>
                <a:latin typeface="Arial"/>
                <a:cs typeface="Arial"/>
              </a:rPr>
              <a:t>Team Members:  </a:t>
            </a:r>
            <a:r>
              <a:rPr lang="en-US" sz="1050" cap="none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https://billthekid2000.github.io/Project-Group-12/#</a:t>
            </a:r>
          </a:p>
          <a:p>
            <a:pPr algn="ctr">
              <a:lnSpc>
                <a:spcPct val="150000"/>
              </a:lnSpc>
            </a:pPr>
            <a:r>
              <a:rPr lang="en-US" sz="1400" kern="0" cap="none" dirty="0">
                <a:solidFill>
                  <a:schemeClr val="tx1"/>
                </a:solidFill>
                <a:effectLst/>
                <a:latin typeface="Arial"/>
                <a:ea typeface="Times New Roman" panose="02020603050405020304" pitchFamily="18" charset="0"/>
                <a:cs typeface="Arial"/>
              </a:rPr>
              <a:t>Billy Revelo (</a:t>
            </a:r>
            <a:r>
              <a:rPr lang="en-US" sz="1400" kern="0" cap="none" dirty="0">
                <a:solidFill>
                  <a:schemeClr val="tx1"/>
                </a:solidFill>
                <a:latin typeface="Arial"/>
                <a:cs typeface="Arial"/>
              </a:rPr>
              <a:t>Team Leader) - 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Brevelo2019@fau.Edu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</a:rPr>
              <a:t> </a:t>
            </a:r>
          </a:p>
          <a:p>
            <a:pPr algn="ctr" fontAlgn="base">
              <a:lnSpc>
                <a:spcPct val="150000"/>
              </a:lnSpc>
            </a:pPr>
            <a:r>
              <a:rPr lang="en-US" sz="1400" kern="0" cap="none" dirty="0">
                <a:solidFill>
                  <a:schemeClr val="tx1"/>
                </a:solidFill>
                <a:latin typeface="Arial"/>
                <a:cs typeface="Arial"/>
              </a:rPr>
              <a:t>Alvaro Angeles (scrum Master) - 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Alvaroangele2021@fau.Edu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</a:rPr>
              <a:t> </a:t>
            </a:r>
          </a:p>
          <a:p>
            <a:pPr algn="ctr" fontAlgn="base">
              <a:lnSpc>
                <a:spcPct val="150000"/>
              </a:lnSpc>
            </a:pPr>
            <a:r>
              <a:rPr lang="en-US" sz="1400" kern="0" cap="none" dirty="0">
                <a:solidFill>
                  <a:schemeClr val="tx1"/>
                </a:solidFill>
                <a:latin typeface="Arial"/>
                <a:cs typeface="Arial"/>
              </a:rPr>
              <a:t>Andrew Ulloa  (Front/Back-end Developer) - 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Aulloa2017@fau.Edu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</a:rPr>
              <a:t> </a:t>
            </a:r>
          </a:p>
          <a:p>
            <a:pPr algn="ctr" fontAlgn="base">
              <a:lnSpc>
                <a:spcPct val="150000"/>
              </a:lnSpc>
            </a:pPr>
            <a:r>
              <a:rPr lang="en-US" sz="1400" kern="0" cap="none" dirty="0">
                <a:solidFill>
                  <a:schemeClr val="tx1"/>
                </a:solidFill>
                <a:latin typeface="Arial"/>
                <a:cs typeface="Arial"/>
              </a:rPr>
              <a:t>Eric Pomerantz (Front/Back-end Developer) - 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Epomerantz2021@fau.Edu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</a:rPr>
              <a:t> </a:t>
            </a:r>
          </a:p>
          <a:p>
            <a:pPr marL="0" marR="0" algn="ctr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cap="none" dirty="0">
                <a:solidFill>
                  <a:schemeClr val="tx1"/>
                </a:solidFill>
                <a:latin typeface="Arial"/>
                <a:cs typeface="Arial"/>
              </a:rPr>
              <a:t>Shuaib Olanrewaju (Product Owner/Designer) - </a:t>
            </a:r>
            <a:r>
              <a:rPr lang="en-US" sz="1400" kern="0" cap="none" dirty="0">
                <a:solidFill>
                  <a:srgbClr val="9518F5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Solanrewaju2020@fau.Edu</a:t>
            </a:r>
          </a:p>
          <a:p>
            <a:pPr algn="ctr" fontAlgn="base">
              <a:lnSpc>
                <a:spcPct val="150000"/>
              </a:lnSpc>
            </a:pPr>
            <a:r>
              <a:rPr lang="en-US" sz="1800" cap="none" dirty="0">
                <a:solidFill>
                  <a:schemeClr val="tx1"/>
                </a:solidFill>
                <a:latin typeface="Arial"/>
                <a:cs typeface="Arial"/>
              </a:rPr>
              <a:t>Website URL:</a:t>
            </a:r>
          </a:p>
          <a:p>
            <a:pPr marL="0" marR="0" algn="ctr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cap="none" dirty="0">
                <a:solidFill>
                  <a:schemeClr val="tx1"/>
                </a:solidFill>
                <a:latin typeface="Arial"/>
                <a:cs typeface="Arial"/>
              </a:rPr>
              <a:t>Summer 2023</a:t>
            </a:r>
          </a:p>
          <a:p>
            <a:endParaRPr lang="en-US" cap="none" dirty="0"/>
          </a:p>
        </p:txBody>
      </p:sp>
      <p:pic>
        <p:nvPicPr>
          <p:cNvPr id="4" name="Picture 5" descr="A purple triangle with a black background&#10;&#10;Description automatically generated">
            <a:extLst>
              <a:ext uri="{FF2B5EF4-FFF2-40B4-BE49-F238E27FC236}">
                <a16:creationId xmlns:a16="http://schemas.microsoft.com/office/drawing/2014/main" id="{C360E3D0-1C74-0A7B-37EA-FBBBB625E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876" y="108251"/>
            <a:ext cx="1283923" cy="11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26C1-0F97-BC00-229A-B24118AF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Main Screenshots of the Website's Functions (Cont.)</a:t>
            </a:r>
            <a:r>
              <a:rPr lang="en-US" dirty="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​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5E084-943B-9C4F-40D0-700223640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9518F5"/>
                </a:solidFill>
                <a:latin typeface="Arial"/>
                <a:cs typeface="Calibri"/>
              </a:rPr>
              <a:t>Search Output (Current)</a:t>
            </a:r>
            <a:endParaRPr lang="en-US" sz="2000" dirty="0">
              <a:solidFill>
                <a:srgbClr val="9518F5"/>
              </a:solidFill>
              <a:latin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CEBE4-A583-AB0B-3737-45035FF3B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9518F5"/>
                </a:solidFill>
                <a:latin typeface="Arial"/>
                <a:cs typeface="Calibri"/>
              </a:rPr>
              <a:t>Search Output (Past)</a:t>
            </a:r>
            <a:endParaRPr lang="en-US" sz="2000" dirty="0">
              <a:solidFill>
                <a:srgbClr val="9518F5"/>
              </a:solidFill>
              <a:latin typeface="Arial"/>
            </a:endParaRPr>
          </a:p>
        </p:txBody>
      </p:sp>
      <p:pic>
        <p:nvPicPr>
          <p:cNvPr id="8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DFFB0B-6587-7E07-808D-3376E8FF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81" y="3020603"/>
            <a:ext cx="4983864" cy="2947508"/>
          </a:xfrm>
          <a:prstGeom prst="rect">
            <a:avLst/>
          </a:prstGeom>
        </p:spPr>
      </p:pic>
      <p:pic>
        <p:nvPicPr>
          <p:cNvPr id="10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150A96-42B7-F301-95C7-7B15FF1B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9" y="3016973"/>
            <a:ext cx="4985187" cy="3001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8052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2517-5C44-887B-0532-A698ABA9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  <a:latin typeface="Arial"/>
              </a:rPr>
              <a:t>Main Screenshots of the Website's Functions (Cont.)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B379C-A538-13E5-8D74-02238A2E1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9518F5"/>
                </a:solidFill>
                <a:latin typeface="Arial"/>
              </a:rPr>
              <a:t>Search Output (Current)</a:t>
            </a:r>
            <a:endParaRPr lang="en-US" dirty="0">
              <a:solidFill>
                <a:srgbClr val="9518F5"/>
              </a:solidFill>
            </a:endParaRPr>
          </a:p>
        </p:txBody>
      </p:sp>
      <p:pic>
        <p:nvPicPr>
          <p:cNvPr id="7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2A779CBC-AFB0-02A9-0999-14DAC007FB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883" y="2907206"/>
            <a:ext cx="5078677" cy="30755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5C0FA-91A1-3C6A-8D67-31886E00F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9518F5"/>
                </a:solidFill>
                <a:latin typeface="Arial"/>
                <a:cs typeface="Arial"/>
              </a:rPr>
              <a:t>Search Output (Past)</a:t>
            </a:r>
            <a:endParaRPr lang="en-US" dirty="0">
              <a:solidFill>
                <a:srgbClr val="9518F5"/>
              </a:solidFill>
            </a:endParaRPr>
          </a:p>
        </p:txBody>
      </p:sp>
      <p:pic>
        <p:nvPicPr>
          <p:cNvPr id="8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88A52DAA-4AB5-C85B-E214-A9A2866EBB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0707" y="2933027"/>
            <a:ext cx="5078677" cy="3023946"/>
          </a:xfrm>
        </p:spPr>
      </p:pic>
    </p:spTree>
    <p:extLst>
      <p:ext uri="{BB962C8B-B14F-4D97-AF65-F5344CB8AC3E}">
        <p14:creationId xmlns:p14="http://schemas.microsoft.com/office/powerpoint/2010/main" val="429313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4AF-2D82-44E4-AE22-287CCE9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74874" cy="18134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/>
                <a:ea typeface="Segoe UI"/>
                <a:cs typeface="Arial"/>
              </a:rPr>
              <a:t>Main Screenshots of the Website's Functions (Cont.) </a:t>
            </a:r>
            <a:endParaRPr lang="en-US" dirty="0">
              <a:cs typeface="Calibri"/>
            </a:endParaRPr>
          </a:p>
          <a:p>
            <a:pPr rtl="0"/>
            <a:endParaRPr lang="en-US" sz="2000" dirty="0">
              <a:latin typeface="Arial"/>
              <a:cs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ADB33-3AC7-B8B3-38B1-79F6DE600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9518F5"/>
                </a:solidFill>
                <a:latin typeface="Arial"/>
                <a:cs typeface="Arial"/>
              </a:rPr>
              <a:t>SEARCH OUTPUT (CURRENT)</a:t>
            </a:r>
          </a:p>
        </p:txBody>
      </p:sp>
      <p:pic>
        <p:nvPicPr>
          <p:cNvPr id="7" name="Picture 7" descr="A screenshot of a news page&#10;&#10;Description automatically generated">
            <a:extLst>
              <a:ext uri="{FF2B5EF4-FFF2-40B4-BE49-F238E27FC236}">
                <a16:creationId xmlns:a16="http://schemas.microsoft.com/office/drawing/2014/main" id="{D8BA96DF-96ED-5DE2-7B72-2CEBC7436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883" y="2881278"/>
            <a:ext cx="5078677" cy="312744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E90F9-5464-40C9-A06D-7D0BC45EE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9518F5"/>
                </a:solidFill>
                <a:latin typeface="Arial"/>
                <a:cs typeface="Arial"/>
              </a:rPr>
              <a:t>SEARCH OUTPUT (Past)</a:t>
            </a:r>
            <a:endParaRPr lang="en-US" dirty="0">
              <a:solidFill>
                <a:srgbClr val="9518F5"/>
              </a:solidFill>
            </a:endParaRPr>
          </a:p>
        </p:txBody>
      </p:sp>
      <p:pic>
        <p:nvPicPr>
          <p:cNvPr id="8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62F4E4D7-15E6-3009-458D-565B0760AA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0707" y="2904215"/>
            <a:ext cx="5078677" cy="3081570"/>
          </a:xfrm>
        </p:spPr>
      </p:pic>
    </p:spTree>
    <p:extLst>
      <p:ext uri="{BB962C8B-B14F-4D97-AF65-F5344CB8AC3E}">
        <p14:creationId xmlns:p14="http://schemas.microsoft.com/office/powerpoint/2010/main" val="133077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4956" y="517613"/>
            <a:ext cx="10360501" cy="1223963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9518F5"/>
                </a:solidFill>
                <a:latin typeface="Arial"/>
                <a:cs typeface="Calibri"/>
              </a:rPr>
              <a:t>Finished Features</a:t>
            </a:r>
            <a:endParaRPr lang="en-US" dirty="0">
              <a:solidFill>
                <a:srgbClr val="9518F5"/>
              </a:solidFill>
              <a:latin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Autofit/>
          </a:bodyPr>
          <a:lstStyle/>
          <a:p>
            <a:pPr marL="304165" indent="-304165"/>
            <a:r>
              <a:rPr lang="en-US" sz="2000" dirty="0">
                <a:latin typeface="Arial"/>
                <a:cs typeface="Calibri"/>
              </a:rPr>
              <a:t>Main website with FAQ, Benefits, Recent Websites, sign-in, etc.</a:t>
            </a:r>
          </a:p>
          <a:p>
            <a:pPr marL="304165" indent="-304165"/>
            <a:r>
              <a:rPr lang="en-US" sz="2000" dirty="0">
                <a:latin typeface="Arial"/>
                <a:cs typeface="Calibri"/>
              </a:rPr>
              <a:t>The custom search bar utilizes URLs to find specific websites.</a:t>
            </a:r>
          </a:p>
          <a:p>
            <a:pPr marL="304165" indent="-304165"/>
            <a:r>
              <a:rPr lang="en-US" sz="2000" dirty="0">
                <a:latin typeface="Arial"/>
                <a:cs typeface="Calibri"/>
              </a:rPr>
              <a:t>Displays past and present websites side-by-side.</a:t>
            </a:r>
          </a:p>
          <a:p>
            <a:pPr marL="304165" indent="-304165"/>
            <a:r>
              <a:rPr lang="en-US" sz="2000" dirty="0">
                <a:latin typeface="Arial"/>
                <a:cs typeface="Calibri"/>
              </a:rPr>
              <a:t>Encryption for the password and login for users.</a:t>
            </a:r>
          </a:p>
          <a:p>
            <a:pPr marL="304165" indent="-304165"/>
            <a:endParaRPr lang="en-US" sz="2000" dirty="0">
              <a:latin typeface="Arial"/>
              <a:cs typeface="Calibri"/>
            </a:endParaRPr>
          </a:p>
          <a:p>
            <a:pPr marL="304165" indent="-304165"/>
            <a:endParaRPr lang="en-US" dirty="0">
              <a:cs typeface="Calibri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9518F5"/>
                </a:solidFill>
                <a:latin typeface="Arial"/>
                <a:cs typeface="Calibri"/>
              </a:rPr>
              <a:t>Incomplete Features</a:t>
            </a:r>
            <a:endParaRPr lang="en-US" dirty="0">
              <a:solidFill>
                <a:srgbClr val="9518F5"/>
              </a:solidFill>
              <a:latin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 vert="horz" lIns="121899" tIns="60949" rIns="121899" bIns="60949" rtlCol="0" anchor="t">
            <a:noAutofit/>
          </a:bodyPr>
          <a:lstStyle/>
          <a:p>
            <a:pPr marL="304165" indent="-304165"/>
            <a:r>
              <a:rPr lang="en-US" sz="2000" dirty="0">
                <a:latin typeface="Arial"/>
                <a:cs typeface="Calibri"/>
              </a:rPr>
              <a:t>The loading screen for each search does not exceed less than 1 second.</a:t>
            </a:r>
          </a:p>
          <a:p>
            <a:pPr marL="608965" lvl="1" indent="-231140"/>
            <a:r>
              <a:rPr lang="en-US" sz="2000" dirty="0">
                <a:latin typeface="Arial"/>
                <a:cs typeface="Calibri"/>
              </a:rPr>
              <a:t>Most complex websites take longer to load in. Did not have the time to resolve this issue. </a:t>
            </a:r>
          </a:p>
          <a:p>
            <a:pPr marL="304165" indent="-304165"/>
            <a:r>
              <a:rPr lang="en-US" sz="2000" dirty="0">
                <a:latin typeface="Arial"/>
                <a:cs typeface="Calibri"/>
              </a:rPr>
              <a:t>Some interactive features from the main page had to be scrapped due to time management and debugging issues.</a:t>
            </a:r>
          </a:p>
          <a:p>
            <a:pPr marL="304165" indent="-304165"/>
            <a:r>
              <a:rPr lang="en-US" sz="2000" dirty="0">
                <a:latin typeface="Arial"/>
                <a:cs typeface="Calibri"/>
              </a:rPr>
              <a:t>If given more time, most of these issues would be resolved.</a:t>
            </a: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0899-637E-286C-C61E-8A4FAFF8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Calibri"/>
              </a:rPr>
              <a:t>Knowledge Gained</a:t>
            </a:r>
            <a:endParaRPr lang="en-US" dirty="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3654-AE00-C965-C0D8-AF5150FA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>
              <a:lnSpc>
                <a:spcPct val="100000"/>
              </a:lnSpc>
            </a:pPr>
            <a:r>
              <a:rPr lang="en-US" dirty="0">
                <a:latin typeface="Arial"/>
                <a:cs typeface="Calibri"/>
              </a:rPr>
              <a:t>The team has gained better knowledge of project scheduling and time management.</a:t>
            </a:r>
          </a:p>
          <a:p>
            <a:pPr marL="304165" indent="-304165">
              <a:lnSpc>
                <a:spcPct val="100000"/>
              </a:lnSpc>
            </a:pPr>
            <a:r>
              <a:rPr lang="en-US" dirty="0">
                <a:latin typeface="Arial"/>
                <a:cs typeface="Calibri"/>
              </a:rPr>
              <a:t>Each team member can incorporate what they learned in designing and documenting the website for future projects.</a:t>
            </a:r>
          </a:p>
          <a:p>
            <a:pPr marL="304165" indent="-304165">
              <a:lnSpc>
                <a:spcPct val="100000"/>
              </a:lnSpc>
            </a:pPr>
            <a:r>
              <a:rPr lang="en-US" dirty="0">
                <a:latin typeface="Arial"/>
                <a:cs typeface="Calibri"/>
              </a:rPr>
              <a:t>The team also gained insights into the importance of prioritizing essential project functions to ensure a balanced utilization of time and debugging.</a:t>
            </a:r>
          </a:p>
          <a:p>
            <a:pPr marL="304165" indent="-304165"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 marL="304165" indent="-304165"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 marL="304165" indent="-304165"/>
            <a:endParaRPr lang="en-US" dirty="0">
              <a:cs typeface="Calibri"/>
            </a:endParaRPr>
          </a:p>
          <a:p>
            <a:pPr marL="304165" indent="-304165"/>
            <a:endParaRPr lang="en-US" dirty="0">
              <a:cs typeface="Calibri"/>
            </a:endParaRPr>
          </a:p>
          <a:p>
            <a:pPr marL="304165" indent="-304165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47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CEE-C6F8-B3B3-AA03-FD468126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Calibri"/>
              </a:rPr>
              <a:t>Reference links to Project</a:t>
            </a:r>
            <a:endParaRPr lang="en-US" dirty="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3207-6161-B372-491C-FF96BC9E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sz="2400" dirty="0">
                <a:latin typeface="Arial"/>
                <a:cs typeface="Calibri"/>
              </a:rPr>
              <a:t>Group 12's GitHub workspace: </a:t>
            </a:r>
            <a:r>
              <a:rPr lang="en-US" sz="2400" dirty="0">
                <a:latin typeface="Arial"/>
                <a:ea typeface="+mn-lt"/>
                <a:cs typeface="+mn-lt"/>
                <a:hlinkClick r:id="rId2"/>
              </a:rPr>
              <a:t>https://github.com/BillTheKid2000/Project-Group-12</a:t>
            </a:r>
            <a:endParaRPr lang="en-US" sz="2400" dirty="0">
              <a:latin typeface="Arial"/>
              <a:cs typeface="Calibri"/>
            </a:endParaRPr>
          </a:p>
          <a:p>
            <a:pPr marL="304165" indent="-304165"/>
            <a:r>
              <a:rPr lang="en-US" sz="2400" dirty="0">
                <a:latin typeface="Arial"/>
                <a:cs typeface="Calibri"/>
              </a:rPr>
              <a:t>Memoria Web's Website URL: </a:t>
            </a:r>
            <a:r>
              <a:rPr lang="en-US" sz="2400" dirty="0">
                <a:latin typeface="Arial"/>
                <a:ea typeface="+mn-lt"/>
                <a:cs typeface="+mn-lt"/>
                <a:hlinkClick r:id="rId3"/>
              </a:rPr>
              <a:t>https://billthekid2000.github.io/Project-Group-12/#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304165" indent="-304165"/>
            <a:endParaRPr lang="en-US" sz="2400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088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2648-9353-40B0-2FCD-7D5EFA87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1982-00D4-5B09-EE1B-17E42D176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sz="2000" dirty="0">
                <a:latin typeface="Arial"/>
                <a:ea typeface="+mn-lt"/>
                <a:cs typeface="+mn-lt"/>
              </a:rPr>
              <a:t>Enables users to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explore valuable historical webpages 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that</a:t>
            </a:r>
            <a:r>
              <a:rPr lang="en-US" sz="2000" dirty="0">
                <a:latin typeface="Arial"/>
                <a:ea typeface="+mn-lt"/>
                <a:cs typeface="+mn-lt"/>
              </a:rPr>
              <a:t> highlight the early internet scene.</a:t>
            </a:r>
          </a:p>
          <a:p>
            <a:pPr marL="304165" indent="-304165"/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Navigate </a:t>
            </a:r>
            <a:r>
              <a:rPr lang="en-US" sz="2000" dirty="0">
                <a:latin typeface="Arial"/>
                <a:ea typeface="+mn-lt"/>
                <a:cs typeface="+mn-lt"/>
              </a:rPr>
              <a:t>numerous forgotten historical documents,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 analyze </a:t>
            </a:r>
            <a:r>
              <a:rPr lang="en-US" sz="2000" dirty="0">
                <a:latin typeface="Arial"/>
                <a:ea typeface="+mn-lt"/>
                <a:cs typeface="+mn-lt"/>
              </a:rPr>
              <a:t>changes made to outdated social media platforms,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discover</a:t>
            </a:r>
            <a:r>
              <a:rPr lang="en-US" sz="2000" dirty="0">
                <a:latin typeface="Arial"/>
                <a:ea typeface="+mn-lt"/>
                <a:cs typeface="+mn-lt"/>
              </a:rPr>
              <a:t> the deletion of obscure websites and blog posts, or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compare</a:t>
            </a:r>
            <a:r>
              <a:rPr lang="en-US" sz="2000" dirty="0">
                <a:latin typeface="Arial"/>
                <a:ea typeface="+mn-lt"/>
                <a:cs typeface="+mn-lt"/>
              </a:rPr>
              <a:t> current websites with their past iterations.</a:t>
            </a:r>
          </a:p>
          <a:p>
            <a:pPr marL="304165" indent="-304165"/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Preserve </a:t>
            </a:r>
            <a:r>
              <a:rPr lang="en-US" sz="2000" dirty="0">
                <a:latin typeface="Arial"/>
                <a:ea typeface="+mn-lt"/>
                <a:cs typeface="+mn-lt"/>
              </a:rPr>
              <a:t>websites, posts, and digital content so that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future generations </a:t>
            </a:r>
            <a:r>
              <a:rPr lang="en-US" sz="2000" dirty="0">
                <a:latin typeface="Arial"/>
                <a:ea typeface="+mn-lt"/>
                <a:cs typeface="+mn-lt"/>
              </a:rPr>
              <a:t>can witness the early phases of the internet.</a:t>
            </a:r>
          </a:p>
          <a:p>
            <a:pPr marL="304165" indent="-304165"/>
            <a:endParaRPr lang="en-US" sz="2000" dirty="0">
              <a:latin typeface="Arial"/>
              <a:cs typeface="Calibri"/>
            </a:endParaRPr>
          </a:p>
        </p:txBody>
      </p:sp>
      <p:pic>
        <p:nvPicPr>
          <p:cNvPr id="4" name="Picture 4" descr="A computer with a file cabinet&#10;&#10;Description automatically generated">
            <a:extLst>
              <a:ext uri="{FF2B5EF4-FFF2-40B4-BE49-F238E27FC236}">
                <a16:creationId xmlns:a16="http://schemas.microsoft.com/office/drawing/2014/main" id="{21302585-5B9C-A4D2-949E-83803A10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61" y="1712528"/>
            <a:ext cx="4865657" cy="7326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86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BBB2-1B87-DDC7-5F36-67869E00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Motivation</a:t>
            </a:r>
          </a:p>
        </p:txBody>
      </p:sp>
      <p:pic>
        <p:nvPicPr>
          <p:cNvPr id="5" name="Picture 5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5C23B7E8-0821-BF60-7E73-3C40F6EC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8" y="1706880"/>
            <a:ext cx="5074226" cy="446532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D9EA-4CDC-9D4F-6A15-2FB66A965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latin typeface="Arial"/>
                <a:ea typeface="+mn-lt"/>
                <a:cs typeface="+mn-lt"/>
              </a:rPr>
              <a:t>A longing for previous websites that held content now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 gone </a:t>
            </a:r>
            <a:r>
              <a:rPr lang="en-US" dirty="0">
                <a:latin typeface="Arial"/>
                <a:ea typeface="+mn-lt"/>
                <a:cs typeface="+mn-lt"/>
              </a:rPr>
              <a:t>or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unretrievable</a:t>
            </a:r>
            <a:r>
              <a:rPr lang="en-US" dirty="0">
                <a:latin typeface="Arial"/>
                <a:ea typeface="+mn-lt"/>
                <a:cs typeface="+mn-lt"/>
              </a:rPr>
              <a:t>, leaving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no trace </a:t>
            </a:r>
            <a:r>
              <a:rPr lang="en-US" dirty="0">
                <a:latin typeface="Arial"/>
                <a:ea typeface="+mn-lt"/>
                <a:cs typeface="+mn-lt"/>
              </a:rPr>
              <a:t>online.</a:t>
            </a:r>
          </a:p>
          <a:p>
            <a:pPr marL="304165" indent="-304165"/>
            <a:r>
              <a:rPr lang="en-US" dirty="0">
                <a:latin typeface="Arial"/>
                <a:ea typeface="+mn-lt"/>
                <a:cs typeface="+mn-lt"/>
              </a:rPr>
              <a:t>Recollect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past social media </a:t>
            </a:r>
            <a:r>
              <a:rPr lang="en-US" dirty="0">
                <a:latin typeface="Arial"/>
                <a:ea typeface="+mn-lt"/>
                <a:cs typeface="+mn-lt"/>
              </a:rPr>
              <a:t>platforms such as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YouTube</a:t>
            </a:r>
            <a:r>
              <a:rPr lang="en-US" dirty="0">
                <a:latin typeface="Arial"/>
                <a:ea typeface="+mn-lt"/>
                <a:cs typeface="+mn-lt"/>
              </a:rPr>
              <a:t> or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Twitter</a:t>
            </a:r>
            <a:r>
              <a:rPr lang="en-US" dirty="0">
                <a:latin typeface="Arial"/>
                <a:ea typeface="+mn-lt"/>
                <a:cs typeface="+mn-lt"/>
              </a:rPr>
              <a:t>, which once possessed distinct </a:t>
            </a:r>
            <a:r>
              <a:rPr lang="en-US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features that are no longer found </a:t>
            </a:r>
            <a:r>
              <a:rPr lang="en-US" dirty="0">
                <a:latin typeface="Arial"/>
                <a:ea typeface="+mn-lt"/>
                <a:cs typeface="+mn-lt"/>
              </a:rPr>
              <a:t>in today’s online environment.</a:t>
            </a:r>
            <a:endParaRPr lang="en-US" dirty="0">
              <a:latin typeface="Arial"/>
              <a:cs typeface="Arial"/>
            </a:endParaRPr>
          </a:p>
          <a:p>
            <a:pPr marL="304165" indent="-304165"/>
            <a:endParaRPr lang="en-US" dirty="0">
              <a:ea typeface="+mn-lt"/>
              <a:cs typeface="+mn-lt"/>
            </a:endParaRPr>
          </a:p>
          <a:p>
            <a:pPr marL="304165" indent="-304165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1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B443-8DA4-226B-475A-5DE3CFAB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CBD2-F584-718E-DF62-DD7E97651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vert="horz" lIns="121899" tIns="60949" rIns="121899" bIns="60949" rtlCol="0" anchor="t">
            <a:noAutofit/>
          </a:bodyPr>
          <a:lstStyle/>
          <a:p>
            <a:pPr marL="304165" indent="-304165"/>
            <a:r>
              <a:rPr lang="en-US" sz="2200" dirty="0">
                <a:latin typeface="Arial"/>
                <a:ea typeface="+mn-lt"/>
                <a:cs typeface="+mn-lt"/>
              </a:rPr>
              <a:t>Explore different websites by inputting their corresponding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URLs</a:t>
            </a:r>
            <a:r>
              <a:rPr lang="en-US" sz="2200" dirty="0">
                <a:latin typeface="Arial"/>
                <a:ea typeface="+mn-lt"/>
                <a:cs typeface="+mn-lt"/>
              </a:rPr>
              <a:t> into the search bar.</a:t>
            </a:r>
          </a:p>
          <a:p>
            <a:pPr marL="304165" indent="-304165"/>
            <a:r>
              <a:rPr lang="en-US" sz="2200" dirty="0">
                <a:latin typeface="Arial"/>
                <a:ea typeface="+mn-lt"/>
                <a:cs typeface="+mn-lt"/>
              </a:rPr>
              <a:t>Unlock past versions of the searched website from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ten years ago</a:t>
            </a:r>
            <a:r>
              <a:rPr lang="en-US" sz="2200" dirty="0">
                <a:latin typeface="Arial"/>
                <a:ea typeface="+mn-lt"/>
                <a:cs typeface="+mn-lt"/>
              </a:rPr>
              <a:t>. The Memoria Web will only show the cost of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public domain </a:t>
            </a:r>
            <a:r>
              <a:rPr lang="en-US" sz="2200" dirty="0">
                <a:latin typeface="Arial"/>
                <a:ea typeface="+mn-lt"/>
                <a:cs typeface="+mn-lt"/>
              </a:rPr>
              <a:t>access for websites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less than ten years</a:t>
            </a:r>
            <a:r>
              <a:rPr lang="en-US" sz="2200" dirty="0">
                <a:latin typeface="Arial"/>
                <a:ea typeface="+mn-lt"/>
                <a:cs typeface="+mn-lt"/>
              </a:rPr>
              <a:t>.</a:t>
            </a:r>
          </a:p>
          <a:p>
            <a:pPr marL="304165" indent="-304165"/>
            <a:r>
              <a:rPr lang="en-US" sz="2200" dirty="0">
                <a:latin typeface="Arial"/>
                <a:ea typeface="+mn-lt"/>
                <a:cs typeface="+mn-lt"/>
              </a:rPr>
              <a:t>Conduct a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side-by-side</a:t>
            </a:r>
            <a:r>
              <a:rPr lang="en-US" sz="2200" dirty="0">
                <a:latin typeface="Arial"/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comparison</a:t>
            </a:r>
            <a:r>
              <a:rPr lang="en-US" sz="2200" dirty="0">
                <a:latin typeface="Arial"/>
                <a:ea typeface="+mn-lt"/>
                <a:cs typeface="+mn-lt"/>
              </a:rPr>
              <a:t> of current and past versions of the websites to visually highlight the </a:t>
            </a:r>
            <a:r>
              <a:rPr lang="en-US" sz="22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changes </a:t>
            </a:r>
            <a:r>
              <a:rPr lang="en-US" sz="2200" dirty="0">
                <a:latin typeface="Arial"/>
                <a:ea typeface="+mn-lt"/>
                <a:cs typeface="+mn-lt"/>
              </a:rPr>
              <a:t>that have occurred over the years.</a:t>
            </a:r>
            <a:endParaRPr lang="en-US" sz="2200" dirty="0">
              <a:latin typeface="Calibri"/>
              <a:ea typeface="+mn-lt"/>
              <a:cs typeface="+mn-lt"/>
            </a:endParaRPr>
          </a:p>
          <a:p>
            <a:pPr marL="304165" indent="-304165"/>
            <a:endParaRPr lang="en-US" sz="2200" dirty="0"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D01970-FF39-A2F9-42A2-FE34AAD14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32" y="1144309"/>
            <a:ext cx="5078677" cy="502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312807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9343-4FD3-A235-E4AA-4930E604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Implementation Infrastructure</a:t>
            </a:r>
          </a:p>
        </p:txBody>
      </p:sp>
      <p:pic>
        <p:nvPicPr>
          <p:cNvPr id="2054" name="Picture 6" descr="Premium Photo | Modern gaming computer setup with display water cooling  case keyboard mouse on gaming mat purple led light in background">
            <a:extLst>
              <a:ext uri="{FF2B5EF4-FFF2-40B4-BE49-F238E27FC236}">
                <a16:creationId xmlns:a16="http://schemas.microsoft.com/office/drawing/2014/main" id="{23E89A49-91D6-52D1-A6E5-3E8206765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1723"/>
          <a:stretch/>
        </p:blipFill>
        <p:spPr bwMode="auto">
          <a:xfrm>
            <a:off x="1218883" y="1706880"/>
            <a:ext cx="5078677" cy="4465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BAD39-0313-3D04-51E7-23B28480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latin typeface="Arial"/>
                <a:cs typeface="Arial"/>
              </a:rPr>
              <a:t>Languages: JavaScript, HTML, CSS</a:t>
            </a:r>
          </a:p>
          <a:p>
            <a:pPr marL="304165" indent="-304165"/>
            <a:r>
              <a:rPr lang="en-US" dirty="0">
                <a:latin typeface="Arial"/>
                <a:cs typeface="Arial"/>
              </a:rPr>
              <a:t>Database: Firebase</a:t>
            </a:r>
          </a:p>
          <a:p>
            <a:pPr marL="304165" indent="-304165"/>
            <a:r>
              <a:rPr lang="en-US" dirty="0">
                <a:latin typeface="Arial"/>
                <a:cs typeface="Arial"/>
              </a:rPr>
              <a:t>Library: JQuery, AJAX</a:t>
            </a:r>
          </a:p>
          <a:p>
            <a:pPr marL="304165" indent="-304165"/>
            <a:r>
              <a:rPr lang="en-US" dirty="0">
                <a:latin typeface="Arial"/>
                <a:cs typeface="Arial"/>
              </a:rPr>
              <a:t>Framework: Bootstrap 4.6</a:t>
            </a:r>
          </a:p>
          <a:p>
            <a:pPr marL="304165" indent="-304165"/>
            <a:r>
              <a:rPr lang="en-US" dirty="0">
                <a:latin typeface="Arial"/>
                <a:cs typeface="Arial"/>
              </a:rPr>
              <a:t>Platform: Google Chrome, Mozilla Firefox, Oracle Opera, Apple Safari</a:t>
            </a:r>
          </a:p>
        </p:txBody>
      </p:sp>
    </p:spTree>
    <p:extLst>
      <p:ext uri="{BB962C8B-B14F-4D97-AF65-F5344CB8AC3E}">
        <p14:creationId xmlns:p14="http://schemas.microsoft.com/office/powerpoint/2010/main" val="2840960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0D54-A3BC-CC5D-4E55-97254AF7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Target Audience</a:t>
            </a:r>
          </a:p>
        </p:txBody>
      </p:sp>
      <p:pic>
        <p:nvPicPr>
          <p:cNvPr id="1026" name="Picture 2" descr="man sitting in front of silver MacBook">
            <a:extLst>
              <a:ext uri="{FF2B5EF4-FFF2-40B4-BE49-F238E27FC236}">
                <a16:creationId xmlns:a16="http://schemas.microsoft.com/office/drawing/2014/main" id="{A652BA5F-99C3-5DED-91F3-6726E7A29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81"/>
          <a:stretch/>
        </p:blipFill>
        <p:spPr bwMode="auto">
          <a:xfrm>
            <a:off x="1218883" y="1706880"/>
            <a:ext cx="5078677" cy="44653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B4AD-A2BF-7AAE-1A7E-FD2C064AD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vert="horz" lIns="121899" tIns="60949" rIns="121899" bIns="60949" rtlCol="0" anchor="t">
            <a:normAutofit lnSpcReduction="10000"/>
          </a:bodyPr>
          <a:lstStyle/>
          <a:p>
            <a:pPr marL="304165" indent="-304165"/>
            <a:r>
              <a:rPr lang="en-US" sz="2000" dirty="0">
                <a:latin typeface="Arial"/>
                <a:ea typeface="+mn-lt"/>
                <a:cs typeface="+mn-lt"/>
              </a:rPr>
              <a:t>There is no "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unique</a:t>
            </a:r>
            <a:r>
              <a:rPr lang="en-US" sz="2000" dirty="0">
                <a:latin typeface="Arial"/>
                <a:ea typeface="+mn-lt"/>
                <a:cs typeface="+mn-lt"/>
              </a:rPr>
              <a:t>" target audience for our project, as it can be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anybody</a:t>
            </a:r>
            <a:r>
              <a:rPr lang="en-US" sz="2000" dirty="0">
                <a:latin typeface="Arial"/>
                <a:ea typeface="+mn-lt"/>
                <a:cs typeface="+mn-lt"/>
              </a:rPr>
              <a:t> who simply wishes to see a previous state of a given website.</a:t>
            </a:r>
            <a:endParaRPr lang="en-US" sz="2000" dirty="0">
              <a:latin typeface="Arial"/>
              <a:cs typeface="Calibri"/>
            </a:endParaRPr>
          </a:p>
          <a:p>
            <a:pPr marL="304165" indent="-304165"/>
            <a:r>
              <a:rPr lang="en-US" sz="2000" dirty="0">
                <a:latin typeface="Arial"/>
                <a:ea typeface="+mn-lt"/>
                <a:cs typeface="+mn-lt"/>
              </a:rPr>
              <a:t>A given audience who has a desire or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nostalgia</a:t>
            </a:r>
            <a:r>
              <a:rPr lang="en-US" sz="2000" dirty="0">
                <a:latin typeface="Arial"/>
                <a:ea typeface="+mn-lt"/>
                <a:cs typeface="+mn-lt"/>
              </a:rPr>
              <a:t> for seeing an old website's design.</a:t>
            </a:r>
            <a:endParaRPr lang="en-US" sz="2000" dirty="0">
              <a:latin typeface="Arial"/>
              <a:cs typeface="Arial"/>
            </a:endParaRPr>
          </a:p>
          <a:p>
            <a:pPr marL="304165" indent="-304165"/>
            <a:r>
              <a:rPr lang="en-US" sz="2000" dirty="0">
                <a:latin typeface="Arial"/>
                <a:ea typeface="+mn-lt"/>
                <a:cs typeface="+mn-lt"/>
              </a:rPr>
              <a:t>Audiences of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all ages </a:t>
            </a:r>
            <a:r>
              <a:rPr lang="en-US" sz="2000" dirty="0">
                <a:latin typeface="Arial"/>
                <a:ea typeface="+mn-lt"/>
                <a:cs typeface="+mn-lt"/>
              </a:rPr>
              <a:t>and demographics are encouraged to utilize our website's functionality to its full potential.</a:t>
            </a:r>
            <a:endParaRPr lang="en-US" sz="2000" dirty="0">
              <a:latin typeface="Arial"/>
              <a:cs typeface="Arial"/>
            </a:endParaRPr>
          </a:p>
          <a:p>
            <a:pPr marL="304165" indent="-304165"/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Researchers</a:t>
            </a:r>
            <a:r>
              <a:rPr lang="en-US" sz="2000" dirty="0">
                <a:latin typeface="Arial"/>
                <a:ea typeface="+mn-lt"/>
                <a:cs typeface="+mn-lt"/>
              </a:rPr>
              <a:t> and </a:t>
            </a:r>
            <a:r>
              <a:rPr lang="en-US" sz="2000" dirty="0">
                <a:solidFill>
                  <a:srgbClr val="9518F5"/>
                </a:solidFill>
                <a:latin typeface="Arial"/>
                <a:ea typeface="+mn-lt"/>
                <a:cs typeface="+mn-lt"/>
              </a:rPr>
              <a:t>software engineers </a:t>
            </a:r>
            <a:r>
              <a:rPr lang="en-US" sz="2000" dirty="0">
                <a:latin typeface="Arial"/>
                <a:ea typeface="+mn-lt"/>
                <a:cs typeface="+mn-lt"/>
              </a:rPr>
              <a:t>who wish to learn the beginning design structures of old websites.</a:t>
            </a:r>
            <a:endParaRPr lang="en-US" dirty="0">
              <a:latin typeface="Arial"/>
            </a:endParaRPr>
          </a:p>
          <a:p>
            <a:pPr marL="304165" indent="-304165"/>
            <a:endParaRPr lang="en-US" sz="2000" dirty="0">
              <a:cs typeface="Calibri"/>
            </a:endParaRPr>
          </a:p>
          <a:p>
            <a:pPr marL="304165" indent="-304165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862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C270-F326-3232-7EF9-39326762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CF67-EDC2-DFF9-3271-516B476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vert="horz" lIns="121899" tIns="60949" rIns="121899" bIns="60949" rtlCol="0">
            <a:normAutofit/>
          </a:bodyPr>
          <a:lstStyle/>
          <a:p>
            <a:pPr marL="304165" indent="-304165"/>
            <a:r>
              <a:rPr lang="en" sz="1100"/>
              <a:t>There is to be a title at the top of the main page stating, “Memoria Web,” with an active search bar for navigation to the various contents.</a:t>
            </a:r>
            <a:endParaRPr lang="en-US" sz="1100"/>
          </a:p>
          <a:p>
            <a:pPr marL="304165" indent="-304165"/>
            <a:r>
              <a:rPr lang="en" sz="1100"/>
              <a:t>Our logo is to be present next to the main page title without any visual errors.</a:t>
            </a:r>
            <a:endParaRPr lang="en-US" sz="1100"/>
          </a:p>
          <a:p>
            <a:pPr marL="304165" indent="-304165"/>
            <a:r>
              <a:rPr lang="en" sz="1100"/>
              <a:t>Underneath the main page, title should lay a concise description of the site’s overall goals.</a:t>
            </a:r>
            <a:endParaRPr lang="en-US" sz="1100"/>
          </a:p>
          <a:p>
            <a:pPr marL="304165" indent="-304165"/>
            <a:r>
              <a:rPr lang="en" sz="1100"/>
              <a:t>It is necessary for the website to be short enough in height, guaranteeing that users do not have to scroll down to view all archived sites.</a:t>
            </a:r>
            <a:endParaRPr lang="en-US" sz="1100"/>
          </a:p>
          <a:p>
            <a:pPr marL="304165" indent="-304165"/>
            <a:r>
              <a:rPr lang="en" sz="1100"/>
              <a:t>There should be at least 10 websites to monitor.</a:t>
            </a:r>
            <a:endParaRPr lang="en-US" sz="1100"/>
          </a:p>
          <a:p>
            <a:pPr marL="304165" indent="-304165"/>
            <a:r>
              <a:rPr lang="en" sz="1100"/>
              <a:t>Each tracked site must state its name, date, and logo. </a:t>
            </a:r>
            <a:endParaRPr lang="en-US" sz="1100"/>
          </a:p>
          <a:p>
            <a:pPr marL="304165" indent="-304165"/>
            <a:r>
              <a:rPr lang="en" sz="1100"/>
              <a:t>Every link to a tracked site must lead to said site in its past respective year.</a:t>
            </a:r>
            <a:endParaRPr lang="en-US" sz="1100"/>
          </a:p>
          <a:p>
            <a:pPr marL="304165" indent="-304165"/>
            <a:r>
              <a:rPr lang="en" sz="1100"/>
              <a:t>At the bottom of the main page, there should be a copyright description and citations for the external services used for that site.</a:t>
            </a:r>
            <a:endParaRPr lang="en-US" sz="1100"/>
          </a:p>
          <a:p>
            <a:pPr marL="304165" indent="-304165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0FE12-9A91-D1CB-AB14-76D99FE7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07" y="2415937"/>
            <a:ext cx="5078677" cy="30472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938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4E1B-4710-32B9-24C1-C994416C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Non-Functional Requirements</a:t>
            </a:r>
          </a:p>
        </p:txBody>
      </p:sp>
      <p:pic>
        <p:nvPicPr>
          <p:cNvPr id="3074" name="Picture 2" descr="550+ Mobile And Laptop Pictures | Download Free Images on Unsplash">
            <a:extLst>
              <a:ext uri="{FF2B5EF4-FFF2-40B4-BE49-F238E27FC236}">
                <a16:creationId xmlns:a16="http://schemas.microsoft.com/office/drawing/2014/main" id="{0ACA539B-02D6-456A-801E-0490F0B7B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56" r="-1" b="17354"/>
          <a:stretch/>
        </p:blipFill>
        <p:spPr bwMode="auto">
          <a:xfrm>
            <a:off x="1218883" y="1706880"/>
            <a:ext cx="5078677" cy="4465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7CB6-79D2-43B6-8C3F-4043BCF8B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" sz="1800">
                <a:latin typeface="Arial"/>
                <a:cs typeface="Arial"/>
              </a:rPr>
              <a:t>The website must be easy to understand and acceptable for </a:t>
            </a:r>
            <a:r>
              <a:rPr lang="en" sz="1800">
                <a:solidFill>
                  <a:srgbClr val="9518F5"/>
                </a:solidFill>
                <a:latin typeface="Arial"/>
                <a:cs typeface="Arial"/>
              </a:rPr>
              <a:t>all types of users</a:t>
            </a:r>
            <a:r>
              <a:rPr lang="en" sz="1800"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r>
              <a:rPr lang="en" sz="1800">
                <a:latin typeface="Arial"/>
                <a:cs typeface="Arial"/>
              </a:rPr>
              <a:t>Site downtime must not exceed 10 minutes in total out of the 5 weekdays.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r>
              <a:rPr lang="en" sz="1800">
                <a:latin typeface="Arial"/>
                <a:cs typeface="Arial"/>
              </a:rPr>
              <a:t>The site must be compatible with modern browsers such as Google Chrome, Mozilla Firefox, Oracle Opera, and Apple Safari. 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r>
              <a:rPr lang="en" sz="1800">
                <a:latin typeface="Arial"/>
                <a:cs typeface="Arial"/>
              </a:rPr>
              <a:t>Total website and project size must not exceed 5 gigabytes (5GB).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r>
              <a:rPr lang="en" sz="1800">
                <a:latin typeface="Arial"/>
                <a:cs typeface="Arial"/>
              </a:rPr>
              <a:t>Response timing on user clicks and its reaction must not exceed 1 second.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r>
              <a:rPr lang="en" sz="1800">
                <a:latin typeface="Arial"/>
                <a:cs typeface="Arial"/>
              </a:rPr>
              <a:t>The programming languages must include HTML, CSS, and Bootstrap programming.</a:t>
            </a:r>
            <a:endParaRPr lang="en-US" sz="1800" dirty="0">
              <a:latin typeface="Arial"/>
              <a:cs typeface="Arial"/>
            </a:endParaRPr>
          </a:p>
          <a:p>
            <a:pPr marL="304165" indent="-304165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7702726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66C4-84A2-6DB5-F404-B4875E1B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684167"/>
            <a:ext cx="4588826" cy="1920816"/>
          </a:xfrm>
        </p:spPr>
        <p:txBody>
          <a:bodyPr vert="horz" lIns="121899" tIns="60949" rIns="121899" bIns="60949" rtlCol="0" anchor="b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Main Screenshots of the Website's Functions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5A8C-6796-EB23-2909-616281A2D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2347887"/>
            <a:ext cx="4594765" cy="3756324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800" dirty="0">
                <a:latin typeface="Arial"/>
                <a:cs typeface="Calibri"/>
              </a:rPr>
              <a:t>The main features of the main page were implemented.</a:t>
            </a:r>
            <a:endParaRPr lang="en-US" dirty="0">
              <a:cs typeface="Calibri"/>
            </a:endParaRPr>
          </a:p>
          <a:p>
            <a:pPr marL="894715" lvl="1" indent="-285750">
              <a:buChar char="•"/>
            </a:pPr>
            <a:r>
              <a:rPr lang="en-US" sz="1800" dirty="0">
                <a:latin typeface="Arial"/>
                <a:cs typeface="Calibri"/>
              </a:rPr>
              <a:t>Benefits, recent websites, and FAQs.</a:t>
            </a:r>
          </a:p>
          <a:p>
            <a:pPr marL="285750" indent="-285750">
              <a:buChar char="•"/>
            </a:pPr>
            <a:r>
              <a:rPr lang="en-US" sz="1800" dirty="0">
                <a:latin typeface="Arial"/>
                <a:cs typeface="Calibri"/>
              </a:rPr>
              <a:t>The custom search option is employed.</a:t>
            </a:r>
          </a:p>
          <a:p>
            <a:pPr marL="285750" indent="-285750">
              <a:buChar char="•"/>
            </a:pPr>
            <a:r>
              <a:rPr lang="en-US" sz="1800" dirty="0">
                <a:latin typeface="Arial"/>
                <a:cs typeface="Calibri"/>
              </a:rPr>
              <a:t>Sign-in and Sign-up options implemented for user accounts.</a:t>
            </a:r>
          </a:p>
          <a:p>
            <a:pPr marL="285750" indent="-285750">
              <a:buChar char="•"/>
            </a:pPr>
            <a:r>
              <a:rPr lang="en-US" sz="1800" dirty="0">
                <a:latin typeface="Arial"/>
                <a:cs typeface="Calibri"/>
              </a:rPr>
              <a:t>Access the Current and Past search options by clicking.</a:t>
            </a:r>
          </a:p>
        </p:txBody>
      </p:sp>
      <p:pic>
        <p:nvPicPr>
          <p:cNvPr id="5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13C27B4-6A7A-E057-43DA-E3790D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92" y="3706786"/>
            <a:ext cx="2743946" cy="1612402"/>
          </a:xfrm>
          <a:prstGeom prst="rect">
            <a:avLst/>
          </a:prstGeom>
        </p:spPr>
      </p:pic>
      <p:pic>
        <p:nvPicPr>
          <p:cNvPr id="8" name="Picture 9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DADF28DF-09FE-BFF8-07B7-58A23D350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9769" y="1852383"/>
            <a:ext cx="2740442" cy="1649282"/>
          </a:xfrm>
        </p:spPr>
      </p:pic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92DB102-0281-E244-BA71-A3E4C34D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905" y="3704125"/>
            <a:ext cx="2742637" cy="16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Custom 18">
      <a:dk1>
        <a:srgbClr val="28231C"/>
      </a:dk1>
      <a:lt1>
        <a:srgbClr val="FFFFFF"/>
      </a:lt1>
      <a:dk2>
        <a:srgbClr val="28231C"/>
      </a:dk2>
      <a:lt2>
        <a:srgbClr val="28231C"/>
      </a:lt2>
      <a:accent1>
        <a:srgbClr val="C17529"/>
      </a:accent1>
      <a:accent2>
        <a:srgbClr val="7030A0"/>
      </a:accent2>
      <a:accent3>
        <a:srgbClr val="B58B80"/>
      </a:accent3>
      <a:accent4>
        <a:srgbClr val="C3986D"/>
      </a:accent4>
      <a:accent5>
        <a:srgbClr val="381750"/>
      </a:accent5>
      <a:accent6>
        <a:srgbClr val="C17529"/>
      </a:accent6>
      <a:hlink>
        <a:srgbClr val="9215FF"/>
      </a:hlink>
      <a:folHlink>
        <a:srgbClr val="9215F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64</TotalTime>
  <Words>959</Words>
  <Application>Microsoft Office PowerPoint</Application>
  <PresentationFormat>Custom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Tech 16x9</vt:lpstr>
      <vt:lpstr>Memoria Web</vt:lpstr>
      <vt:lpstr>Purpose</vt:lpstr>
      <vt:lpstr>Motivation</vt:lpstr>
      <vt:lpstr>Functionalities</vt:lpstr>
      <vt:lpstr>System Implementation Infrastructure</vt:lpstr>
      <vt:lpstr>Target Audience</vt:lpstr>
      <vt:lpstr>Functional Requirements</vt:lpstr>
      <vt:lpstr>Non-Functional Requirements</vt:lpstr>
      <vt:lpstr>Main Screenshots of the Website's Functions </vt:lpstr>
      <vt:lpstr>Main Screenshots of the Website's Functions (Cont.)​</vt:lpstr>
      <vt:lpstr>Main Screenshots of the Website's Functions (Cont.) </vt:lpstr>
      <vt:lpstr>Main Screenshots of the Website's Functions (Cont.)  </vt:lpstr>
      <vt:lpstr>Features</vt:lpstr>
      <vt:lpstr>Knowledge Gained</vt:lpstr>
      <vt:lpstr>Reference links to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Memoria Web</dc:title>
  <dc:creator>Billy Revelo</dc:creator>
  <cp:lastModifiedBy>Billy Revelo</cp:lastModifiedBy>
  <cp:revision>217</cp:revision>
  <dcterms:created xsi:type="dcterms:W3CDTF">2023-07-30T23:12:55Z</dcterms:created>
  <dcterms:modified xsi:type="dcterms:W3CDTF">2023-08-07T03:04:15Z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